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55"/>
    <p:restoredTop sz="94681"/>
  </p:normalViewPr>
  <p:slideViewPr>
    <p:cSldViewPr snapToGrid="0" snapToObjects="1">
      <p:cViewPr varScale="1">
        <p:scale>
          <a:sx n="105" d="100"/>
          <a:sy n="105" d="100"/>
        </p:scale>
        <p:origin x="20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2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68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89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5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20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80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4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69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6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6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34C38-499F-5044-823F-C7CA911CB40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C422-CA7D-2641-99F3-34892593F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4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4630400" cy="6858000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1438656" y="182880"/>
            <a:ext cx="9229344" cy="3327083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лексических навыков у детей-</a:t>
            </a:r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инофонов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уроках русского языка как иностранного</a:t>
            </a:r>
            <a:br>
              <a:rPr lang="ru-RU" dirty="0"/>
            </a:b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приемы обучения лексике детей-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инофонов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353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1332" y="914400"/>
            <a:ext cx="10422467" cy="5262563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Занимательные игры оживляют урок, делают его более интересным и разнообразным. Учебная задача, поставленная перед учащимися  в игровой форме, становится для них более понятной, а словесный материал легче и быстрее запоминается. Закрепление старых и приобретение новых речевых навыков и умений в игровой форме также происходят  более активно. В процессе игры дети усваивают  новую лексику, тренируются  в произношении и закреплении в речи определённых слов, словосочетаний, целых предложений, стремятся выразительно читать стихотворения, загадки, пословицы.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26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126" y="1122218"/>
            <a:ext cx="10508673" cy="5054745"/>
          </a:xfrm>
        </p:spPr>
        <p:txBody>
          <a:bodyPr/>
          <a:lstStyle/>
          <a:p>
            <a:pPr marL="0" indent="0" algn="ctr">
              <a:buNone/>
            </a:pPr>
            <a:endParaRPr lang="ru-RU" sz="4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charset="0"/>
                <a:ea typeface="Times New Roman" charset="0"/>
                <a:cs typeface="Times New Roman" charset="0"/>
              </a:rPr>
              <a:t>СПАСИБО</a:t>
            </a:r>
          </a:p>
          <a:p>
            <a:pPr marL="0" indent="0" algn="ctr">
              <a:buNone/>
            </a:pPr>
            <a:r>
              <a:rPr lang="ru-RU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charset="0"/>
                <a:ea typeface="Times New Roman" charset="0"/>
                <a:cs typeface="Times New Roman" charset="0"/>
              </a:rPr>
              <a:t>ЗА ВНИМАНИЕ !</a:t>
            </a:r>
          </a:p>
          <a:p>
            <a:pPr marL="0" indent="0">
              <a:buNone/>
            </a:pPr>
            <a:endParaRPr lang="ru-RU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ru-RU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контакты </a:t>
            </a:r>
          </a:p>
          <a:p>
            <a:pPr marL="0" indent="0" algn="ctr">
              <a:buNone/>
            </a:pPr>
            <a:r>
              <a:rPr lang="ru-RU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Криворучко Татьяна Васильевна</a:t>
            </a:r>
          </a:p>
          <a:p>
            <a:pPr marL="0" indent="0" algn="ctr">
              <a:buNone/>
            </a:pPr>
            <a:r>
              <a:rPr lang="en-US" sz="4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tvkri@yandex.ru</a:t>
            </a:r>
            <a:endParaRPr lang="ru-RU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46782" y="-7634783"/>
            <a:ext cx="6096000" cy="64057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dirty="0">
                <a:solidFill>
                  <a:srgbClr val="333333"/>
                </a:solidFill>
                <a:effectLst/>
                <a:latin typeface="Helvetica" charset="0"/>
                <a:ea typeface="Times New Roman" charset="0"/>
                <a:cs typeface="Helvetica" charset="0"/>
              </a:rPr>
              <a:t>Дидактические игры, используемые как на уроках русского языка, так и на других уроках,  были наглядными и словесными. С помощью наглядных игр я  расширяла  словарный запас учащихся, привлекая игрушки, предметы, различный печатный наглядный материал. Словесные игры зачастую строились без опоры на предметную наглядность. Их целью было — закрепление уже известной лексики и развитие умственной деятельности, формирование навыков говорения в соответствии с поставленной перед учащимися игровой задачей.</a:t>
            </a:r>
            <a:endParaRPr lang="ru-RU" sz="2000" dirty="0">
              <a:effectLst/>
              <a:latin typeface="Calibri" charset="0"/>
              <a:ea typeface="Calibri" charset="0"/>
              <a:cs typeface="Arial" charset="0"/>
            </a:endParaRPr>
          </a:p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dirty="0">
                <a:solidFill>
                  <a:srgbClr val="333333"/>
                </a:solidFill>
                <a:effectLst/>
                <a:latin typeface="Helvetica" charset="0"/>
                <a:ea typeface="Times New Roman" charset="0"/>
                <a:cs typeface="Helvetica" charset="0"/>
              </a:rPr>
              <a:t>Словесные  игры, которые я использовала на уроках, являлись  одним из эффективных средств контроля за процессом формирования устной русской речи учащих.  Припоминание и воспроизведение слов в словесных дидактических играх осуществлялись наряду с решением других мыслительных задач: заменой одного слова синонимичным ему, названием предмета или действующего лица по его признакам или действиям, группированием предметов по сходству и  различию.</a:t>
            </a:r>
            <a:endParaRPr lang="ru-RU" sz="2000" dirty="0">
              <a:effectLst/>
              <a:latin typeface="Calibri" charset="0"/>
              <a:ea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97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4887" y="954157"/>
            <a:ext cx="10518913" cy="5222806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В системе обучения русскому языку как иностранному (РКИ) обучение лексике занимает важное место в силу того, что лексический навык входит в состав речевых умений: </a:t>
            </a:r>
            <a:r>
              <a:rPr lang="ru-RU" sz="3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аудирования</a:t>
            </a:r>
            <a:r>
              <a:rPr lang="ru-RU" sz="3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говорения, чтения и письма. Лексика является основой коммуникации. В практическом курсе РКИ обучение лексике, фонетике, грамматике происходит в тесной взаимосвязи. </a:t>
            </a:r>
          </a:p>
          <a:p>
            <a:endParaRPr lang="ru-RU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8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384" y="146304"/>
            <a:ext cx="11173968" cy="6272784"/>
          </a:xfrm>
        </p:spPr>
        <p:txBody>
          <a:bodyPr>
            <a:noAutofit/>
          </a:bodyPr>
          <a:lstStyle/>
          <a:p>
            <a:endParaRPr lang="ru-RU" sz="26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sz="29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На начальном этапе обучения русскому языку как иностранному отводится большое место лексическому аспекту. Все в языке начинается со слов. Овладение словарным запасом языка является центральной проблемой. Что значит овладеть словом? Это значит овладеть его значением, формой и употреблением, словообразованием. </a:t>
            </a:r>
          </a:p>
          <a:p>
            <a:r>
              <a:rPr lang="ru-RU" sz="29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Вследствие отсутствия у учащихся широкого лексического запаса, необходимо использовать простые способы </a:t>
            </a:r>
            <a:r>
              <a:rPr lang="ru-RU" sz="29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семантизации</a:t>
            </a:r>
            <a:r>
              <a:rPr lang="ru-RU" sz="29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чтобы слова были поняты учащимся однозначно. К такому способу относится– применение наглядности. </a:t>
            </a:r>
          </a:p>
          <a:p>
            <a:r>
              <a:rPr lang="ru-RU" sz="29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На среднем этапе обучения РКИ используются такие средства </a:t>
            </a:r>
            <a:r>
              <a:rPr lang="ru-RU" sz="29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семантизации</a:t>
            </a:r>
            <a:r>
              <a:rPr lang="ru-RU" sz="29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как толкование значения слова, применение синонимов, антонимов.</a:t>
            </a:r>
          </a:p>
          <a:p>
            <a:endParaRPr lang="ru-RU" sz="2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sz="29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32192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976" y="603504"/>
            <a:ext cx="10402823" cy="5573459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На продвинутом этапе обучения РКИ к данным средствам </a:t>
            </a:r>
            <a:r>
              <a:rPr lang="ru-RU" sz="32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семантизации</a:t>
            </a:r>
            <a:r>
              <a:rPr lang="ru-R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добавляются использование словообразовательной цепочки, указание на внутреннюю форму слова.  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Процесс усвоения лексики более эффективен, если ее представляем в виде  системы,  тематических групп.    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На начальном этапе лексическая база ограничивается небольшим количеством слов.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Объяснение значение слова –это первый этап. Для того, чтобы слово было «своим» и вошло в активный словарь нужна большая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129448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2688" y="749808"/>
            <a:ext cx="10421111" cy="542715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Каждое слово включается в разные контексты и, используя различные приемы (чтение слова </a:t>
            </a:r>
            <a:r>
              <a:rPr lang="ru-RU" sz="32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орфоэпически</a:t>
            </a:r>
            <a:r>
              <a:rPr lang="ru-R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и орфографически, поиск слова и его толкования в словаре, запись слова, выбор слова из ряда других)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Слово входит в словосочетания, предложения, ребенок учится уметь употреблять его в контексте.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Для лучшего запоминания слов можно использовать рифмовки, скороговорки, песни, содержащими новые слова. </a:t>
            </a:r>
          </a:p>
        </p:txBody>
      </p:sp>
    </p:spTree>
    <p:extLst>
      <p:ext uri="{BB962C8B-B14F-4D97-AF65-F5344CB8AC3E}">
        <p14:creationId xmlns:p14="http://schemas.microsoft.com/office/powerpoint/2010/main" val="142256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8266" y="1117600"/>
            <a:ext cx="10405533" cy="5059363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Кроме толкования значения слов, можно использовать следующие способы обучения:</a:t>
            </a:r>
          </a:p>
          <a:p>
            <a:r>
              <a:rPr lang="ru-RU" sz="3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показ предмета, действия или признака, называемого слова;</a:t>
            </a:r>
          </a:p>
          <a:p>
            <a:r>
              <a:rPr lang="ru-RU" sz="3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предъявление соответствующей иллюстрации;</a:t>
            </a:r>
          </a:p>
          <a:p>
            <a:r>
              <a:rPr lang="ru-RU" sz="3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подбор синонимов</a:t>
            </a:r>
          </a:p>
        </p:txBody>
      </p:sp>
    </p:spTree>
    <p:extLst>
      <p:ext uri="{BB962C8B-B14F-4D97-AF65-F5344CB8AC3E}">
        <p14:creationId xmlns:p14="http://schemas.microsoft.com/office/powerpoint/2010/main" val="128019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944" y="841248"/>
            <a:ext cx="10860952" cy="545353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К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оллективн</a:t>
            </a:r>
            <a:r>
              <a:rPr lang="ru-RU" sz="32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ая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форма работы. </a:t>
            </a:r>
          </a:p>
          <a:p>
            <a:r>
              <a:rPr lang="ru-RU" sz="3200" dirty="0"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Достоинство этой формы работы состоит в том, что она значительно увеличивает объём речевой деятельности на уроках: ведь хоровые ответы помогают преодолеть боязнь допустить ошибку, а это самое главное в работе с такими учениками. </a:t>
            </a:r>
          </a:p>
          <a:p>
            <a:r>
              <a:rPr lang="ru-RU" sz="3200" dirty="0"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Эта работа удобна для разыгрывания предлагаемых речевых ситуаций, которые побуждают их спросить или сказать что-либо на русском языке. Они помогли создать у детей запас наиболее употребительных русских слов и фраз для использования их в разговорной речи. </a:t>
            </a:r>
            <a:endParaRPr lang="ru-RU" sz="32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7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060704"/>
            <a:ext cx="10530840" cy="511625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3200" dirty="0"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Работа в парах  помогает  исправлять речевые ошибки учеников путём составления диалога по заданной ситуации. Ребята оказывали друг другу помощь в правильном и чётком произношении неродной речи. </a:t>
            </a:r>
          </a:p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3200" dirty="0"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Выработка фонематического слуха достигается и за счёт индивидуальной  работы с учеником.</a:t>
            </a:r>
          </a:p>
          <a:p>
            <a:endParaRPr lang="ru-RU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3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369" y="475488"/>
            <a:ext cx="10695432" cy="603132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3300" dirty="0"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Работа по цепочке  –отработка техники чтения, при закреплении знаний грамматических форм и структур со зрительной опорой и без неё, при составлении рассказов по сюжетным картинкам, при пересказе.</a:t>
            </a:r>
          </a:p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3300" dirty="0"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Для того, чтобы привить интерес к русскому языку, хорошо использовать занимательные наглядные, словесные, ролевые   игры, различные виды карточек  как для индивидуальной работы, так и для групповой, раздаточный материал (</a:t>
            </a:r>
            <a:r>
              <a:rPr lang="ru-RU" sz="33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таблички</a:t>
            </a:r>
            <a:r>
              <a:rPr lang="ru-RU" sz="3300" dirty="0">
                <a:solidFill>
                  <a:schemeClr val="bg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с гласными буквами для закрепления таких тем, как «Непроверяемая безударная гласная в корне слова», «Проверяемая гласная в корне слова» и другие,  круги с падежами, опорные таблицы-схемы по разным темам, сделанные своими руками), предметные картинки, загадки, ребусы, игрушки.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29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5816</TotalTime>
  <Words>812</Words>
  <Application>Microsoft Macintosh PowerPoint</Application>
  <PresentationFormat>Широкоэкранный</PresentationFormat>
  <Paragraphs>36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Times New Roman</vt:lpstr>
      <vt:lpstr>Тема Office</vt:lpstr>
      <vt:lpstr>  Формирование лексических навыков у детей-инофонов на уроках русского языка как иностранного Методические приемы обучения лексике детей-инофонов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пользователь Microsoft Office</cp:lastModifiedBy>
  <cp:revision>14</cp:revision>
  <dcterms:created xsi:type="dcterms:W3CDTF">2019-10-17T01:49:16Z</dcterms:created>
  <dcterms:modified xsi:type="dcterms:W3CDTF">2024-02-07T05:46:30Z</dcterms:modified>
</cp:coreProperties>
</file>